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8773B-6B4B-42DA-BE2F-039C90BC9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5C245D-405B-4630-A216-9FE52EB3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408BFB-42DA-4D4E-AF02-04C95DF6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D28F33-9729-4AC8-8EB1-63EC7F99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071EF8-0FD5-4782-9F47-6144FD03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96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91248-E9B3-464C-A5E3-B719E421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9F5AD1-A2EC-4388-9ADF-53EF7EB4C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00E3F0-7CDC-4568-A5A3-7E5CA94BE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F9F07-77CA-4B12-9127-B6027DBE1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B9863C-07E4-4379-959F-1095103A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80B1D6-3647-4893-A38E-69C3498A8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ECAA8E-2347-4F06-9642-09BB75683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B7EFCE-375B-4D04-8DAE-20013BFC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6FF96A-36F3-4A48-BE4E-695B25A9B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9F9DE5-9FB4-46E4-8063-259FFF758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7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691D4-C10E-42D7-B8FD-49939E97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017EC4-974E-4E16-B343-2596C51D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F9BB31-2B0F-4166-9A8F-6ECD3EA2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A29C5F-3773-4D36-BEC4-9F20CF24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5CBC3-B492-477B-9CA1-C5FDC1DB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3E637-95FD-43FC-A3BD-6C5F3628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6628DD-380B-4154-8A5D-3A4E953A9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96616-81E8-44B1-B485-E26AE116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4CDCF-3CA8-470D-A8BF-7FFA3882E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DA1EAE-7D85-4DCC-B4B6-CD5709D4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88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34229-2ED1-4DF9-AC82-D10377B5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15CBE2-EC50-4AB4-B25D-DD346B103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0BD245-8716-4ABC-A71A-501D901BF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68EB4A-FF9C-4BD7-B215-A1A3C923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ABF6BE-A41C-49F7-969D-37D86055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2BE9EC-72A1-4424-90F3-2BB20CC1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5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57885-86CC-4936-94EA-23300827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93679D-80FA-41FC-9243-B6387E07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040297-39A6-4C3C-A3FE-C34B01992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06D1FF-B94B-4199-A04D-2D4972608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601F47-0994-4CE4-B6C3-6C37287F1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287A5D-82BE-41F2-977C-497F3D34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70C486-F1D8-4EA8-8590-916A0E555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9C1E54C-57F4-4215-8194-F751E1D2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8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B978E-0289-46B8-832D-FDF338C7C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7A6CF6-54E9-4062-A8F5-5C4D9E3C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D00ADF-E9AF-42C9-ACA5-0504F98A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7835F9-BCEF-43FE-AF75-1C2D3214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90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57E6B1-AC38-4A7C-B5D4-D0A2E571D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E71913-D7C0-4D19-8102-F5081EC7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DFBFF0-C73E-49B8-B348-110B5C17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79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6F652-952C-48FC-AF42-FA92722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8A87F-AE4F-403B-B4A6-601D7912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8655E-B295-4879-9DD9-CF22EE123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FEEA73-FFAB-4148-9B56-CA82032B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D1C645-833E-4A32-913C-78C6D212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9A2EB2-6FE6-42A3-A16A-77A69FE0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8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AEC3A-B01F-4748-BFBA-F7C7E374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83F950F-9C25-43DC-84BA-FEF15E5B7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46CB87-2FE5-44DA-9D9E-470F6DAC3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312D33-BD2E-417C-A2B4-1D7F888CA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C70B21-AA03-42B0-8449-854E3A1A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6B86AB-BA85-4E66-BAA9-EF8E545A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4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BF2466-1006-467A-9E41-D4968E00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F2D547-E7D0-4CD9-BAA9-AF94A68E9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47077-FC9E-44C5-9D90-B1130436C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50C2-B456-439E-9E89-3E888E3B764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A6D1E-2237-43D6-8EEB-5C87FDD67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817EB3-2BA0-48C0-B2B5-8F6598F27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C096-1D5D-4F3B-A417-748DDF02C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2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967B8-2C4E-4722-AEE6-2ECCE1B2B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583" y="1439340"/>
            <a:ext cx="9440034" cy="1828801"/>
          </a:xfrm>
        </p:spPr>
        <p:txBody>
          <a:bodyPr>
            <a:normAutofit/>
          </a:bodyPr>
          <a:lstStyle/>
          <a:p>
            <a:r>
              <a:rPr lang="ru-RU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информационно-аналитической системы на основе технологии разведочного поиска в среде открытых данных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78EAE1-5C6F-45FE-93FB-A624696C5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80201" y="3975100"/>
            <a:ext cx="4940300" cy="533400"/>
          </a:xfrm>
        </p:spPr>
        <p:txBody>
          <a:bodyPr>
            <a:noAutofit/>
          </a:bodyPr>
          <a:lstStyle/>
          <a:p>
            <a:pPr marL="6350" marR="396240" indent="-6350" algn="ctr">
              <a:spcAft>
                <a:spcPts val="34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Выполнила студентка 1 курса</a:t>
            </a:r>
          </a:p>
          <a:p>
            <a:pPr marL="6350" marR="396240" indent="-6350" algn="ctr">
              <a:spcAft>
                <a:spcPts val="34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Ильина Вероника Алексеевна</a:t>
            </a:r>
          </a:p>
          <a:p>
            <a:pPr marL="6350" marR="396240" indent="-6350" algn="ctr">
              <a:spcAft>
                <a:spcPts val="34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подготовки 09.04.02</a:t>
            </a:r>
          </a:p>
          <a:p>
            <a:pPr marL="6350" marR="396240" indent="-6350" algn="ctr">
              <a:spcAft>
                <a:spcPts val="34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Информационные системы и технологии </a:t>
            </a:r>
          </a:p>
          <a:p>
            <a:pPr marL="6350" marR="396240" indent="-6350" algn="ctr">
              <a:spcAft>
                <a:spcPts val="34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Направленность (профиль): Информационные системы предприятий и учреждений</a:t>
            </a:r>
          </a:p>
          <a:p>
            <a:pPr marL="6350" marR="396240" indent="-6350" algn="ctr">
              <a:spcAft>
                <a:spcPts val="34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1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AE326-0B6C-4D00-B5AC-62784854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2458550"/>
            <a:ext cx="10353762" cy="97045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3371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70961-192B-4FD5-B6C6-FA88ECF7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41B2FB-8304-4797-8396-23A3F75BA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1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релевантного материала из большого набора данных из социальных сетей — распространенная проблема, с которой многие сталкиваются. Информационный поиск позволяет упростить и частично автоматизировать подобные сценарии. Обычно задачи информационного поиска делят на два больших класса: поиск по четко сформулированному лаконичному запросу (</a:t>
            </a:r>
            <a:r>
              <a:rPr lang="ru-RU" sz="21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known-item</a:t>
            </a:r>
            <a:r>
              <a:rPr lang="ru-RU" sz="21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ru-RU" sz="21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и разведочный поиск (</a:t>
            </a:r>
            <a:r>
              <a:rPr lang="ru-RU" sz="21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exploratory</a:t>
            </a:r>
            <a:r>
              <a:rPr lang="ru-RU" sz="21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ru-RU" sz="21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  <a:endParaRPr lang="ru-RU" sz="21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9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A77AA-F2EB-47CD-96FB-DB15D2DB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ru-RU" sz="3600" i="0" u="none" strike="no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Разведочный поиск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23CAE3-1F37-4893-B08F-BB064A798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Разведочный поиск- это новая парадигма в информационном поиске, нацеленная на дальнейшее устранение барьеров между Человеком и Знанием. Разведочный поиск объединяет и автоматизирует процессы поиска, систематизации и усвоения знаний.</a:t>
            </a:r>
            <a:endParaRPr lang="ru-RU" sz="18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0589DC-4918-41AA-9F52-125699AED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220" y="4505324"/>
            <a:ext cx="4252912" cy="192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48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E4FE1B-C813-4876-835A-A53A17C0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0" u="none" strike="noStrike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тематического моделирования</a:t>
            </a:r>
            <a:br>
              <a:rPr lang="ru-RU" sz="2400" b="1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608D6-AC4A-49F4-B1C5-DD41E1F6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>
              <a:solidFill>
                <a:schemeClr val="tx1">
                  <a:lumMod val="95000"/>
                </a:schemeClr>
              </a:solidFill>
              <a:effectLst/>
              <a:latin typeface="Calibri" panose="020F0502020204030204" pitchFamily="34" charset="0"/>
            </a:endParaRPr>
          </a:p>
          <a:p>
            <a:r>
              <a:rPr lang="ru-RU" sz="18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моделирование — способ построения модели коллекции текстовых документов, которая определяет, к каким темам относится каждый из документов. </a:t>
            </a:r>
            <a:endParaRPr lang="ru-RU" sz="180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— специальная терминология предметной области.</a:t>
            </a:r>
          </a:p>
          <a:p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Вероятностное тематическое моделирование — это набор алгоритмов, позволяющих анализировать слова в больших наборах документов и извлекать из них темы, связи между темами и изменение их во времени.</a:t>
            </a:r>
          </a:p>
          <a:p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 – это значимая часть слова, очищенная от незначащих аффиксов (т.е. словообразовательных морфем, которые присоединяются к корню слова).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6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4E7DB-7706-43E4-9C0E-E906CB5A2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ru-RU" sz="3600" i="0" u="none" strike="no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тематического моделирования</a:t>
            </a:r>
            <a:br>
              <a:rPr lang="ru-RU" sz="2000" b="0" dirty="0">
                <a:solidFill>
                  <a:schemeClr val="tx1"/>
                </a:solidFill>
                <a:effectLst/>
              </a:rPr>
            </a:b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BF8EE5-4A33-4FD5-A855-214597D09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Целью тематического моделирования является автоматизация анализа текста. </a:t>
            </a: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Задачи построения тематической модели:</a:t>
            </a:r>
            <a:endParaRPr lang="ru-RU" sz="1800" b="0" dirty="0">
              <a:solidFill>
                <a:schemeClr val="tx1"/>
              </a:solidFill>
              <a:effectLst/>
            </a:endParaRPr>
          </a:p>
          <a:p>
            <a:pPr rtl="0" fontAlgn="base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Классификация и категоризация документов</a:t>
            </a:r>
            <a:r>
              <a:rPr lang="en-US" sz="1800" dirty="0">
                <a:latin typeface="Calibri" panose="020F0502020204030204" pitchFamily="34" charset="0"/>
              </a:rPr>
              <a:t>;</a:t>
            </a:r>
            <a:endParaRPr lang="ru-RU" sz="1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Автоматическое аннотирование документов;</a:t>
            </a:r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Автоматическая </a:t>
            </a:r>
            <a:r>
              <a:rPr lang="ru-RU" sz="18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суммаризация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коллекции;</a:t>
            </a:r>
            <a:endParaRPr lang="en-US" sz="1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Тематическая сегментация документов</a:t>
            </a:r>
            <a:endParaRPr lang="ru-RU" sz="1800" dirty="0"/>
          </a:p>
          <a:p>
            <a:pPr rtl="0" fontAlgn="base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8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D3741-A7E4-4B49-A009-3ACC7D6D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0" u="none" strike="no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тематического моделирования</a:t>
            </a:r>
            <a:br>
              <a:rPr lang="ru-RU" sz="1800" b="1" dirty="0">
                <a:solidFill>
                  <a:schemeClr val="tx1"/>
                </a:solidFill>
                <a:effectLst/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02AC1-D348-4360-817B-5F5C7C69B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Латентно-семантический анализ (ЛСА) (</a:t>
            </a:r>
            <a:r>
              <a:rPr lang="ru-RU" sz="1800" b="1" i="0" u="sng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англ.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1800" b="1" i="1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Latent semantic analysis, LSA</a:t>
            </a: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  <a:endParaRPr lang="en-US" b="1" dirty="0">
              <a:solidFill>
                <a:schemeClr val="tx1"/>
              </a:solidFill>
              <a:effectLst/>
            </a:endParaRPr>
          </a:p>
          <a:p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Вероятностный латентно-семантический анализ (</a:t>
            </a: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Probabilistic Latent Semantic Analysis, PLSA) </a:t>
            </a:r>
            <a:endParaRPr lang="en-US" b="1" dirty="0">
              <a:solidFill>
                <a:schemeClr val="tx1"/>
              </a:solidFill>
              <a:effectLst/>
            </a:endParaRPr>
          </a:p>
          <a:p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Модель скрытого размещения Дирихле Модель скрытого размещения Дирихле (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Latent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Dirichlet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Allocation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LDA)</a:t>
            </a:r>
            <a:endParaRPr lang="ru-RU" b="1" dirty="0">
              <a:solidFill>
                <a:schemeClr val="tx1"/>
              </a:solidFill>
              <a:effectLst/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А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ддитивной регуляризации тематических моделей (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Additive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Regularization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of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Topic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ru-RU" sz="1800" b="1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Models</a:t>
            </a:r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, ARTM), разработанного Воронцовым (2014)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1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3647BC-B948-4FD4-A2D1-4E8D9A4C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ru-RU" i="0" u="none" strike="noStrik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практической части </a:t>
            </a:r>
            <a:b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F5446-4FD1-40B0-A490-F867CEB3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моделирование реализуется в некоторых программных сервисах. Для практики мы использовали два сервиса, это Orange и  CLARIN-PL. Для того, чтобы приступить к практической части необходимо взять набор данных. Данные для практики мы взяли готовый </a:t>
            </a:r>
            <a:r>
              <a:rPr lang="ru-RU" sz="18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паблика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города Апатиты. 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6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4603E-BFBA-45DC-B91A-0ADD0DBAB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54F87B-0012-4BF2-A7D9-8B2489306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3795" y="2221995"/>
            <a:ext cx="4876344" cy="544884"/>
          </a:xfrm>
        </p:spPr>
        <p:txBody>
          <a:bodyPr/>
          <a:lstStyle/>
          <a:p>
            <a:pPr algn="ctr"/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endParaRPr lang="en-US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09C371-397C-45C1-9591-B3921E302D4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927" y="2828090"/>
            <a:ext cx="4994792" cy="333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13758F77-9B75-48FB-8599-ADF311F88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786" y="2221996"/>
            <a:ext cx="4895330" cy="544883"/>
          </a:xfrm>
        </p:spPr>
        <p:txBody>
          <a:bodyPr/>
          <a:lstStyle/>
          <a:p>
            <a:pPr algn="ctr"/>
            <a:r>
              <a:rPr lang="ru-RU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</a:t>
            </a:r>
            <a:r>
              <a:rPr lang="en-US" sz="18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CLARIN-PL </a:t>
            </a:r>
            <a:endParaRPr lang="en-US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3328AE1-513D-4301-8235-8F872919189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1" y="2603088"/>
            <a:ext cx="2205536" cy="1466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3BE6A8C-4F71-45DB-BC11-E9CAC7E0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677" y="2574693"/>
            <a:ext cx="3046398" cy="191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B9A902FE-F4C1-4FE7-A87B-B6BE3F684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306" y="4240579"/>
            <a:ext cx="3524258" cy="191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0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34ABA-A2B8-4536-AE5F-0A9D24586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F5F86-0950-475F-B63C-E9811F710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полон источников информации и знаний, которые могут сбить с толку пользователей и заставить их тратить дополнительное время и усилия на поиск подходящей информации по конкретным темам или объектам. И наоборот, необходимость анализа коротких текстов стала очень актуальной по мере роста популярности микроблогов, таких как </a:t>
            </a:r>
            <a:r>
              <a:rPr lang="ru-RU" sz="1800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Проблема с выводом тем из короткого текста связана с тем, что он содержит относительно небольшие объемы и зашумленные данные, которые могут привести к выводу неточной темы. TM может преодолеть такую ​​проблему, поскольку считается мощным методом.</a:t>
            </a:r>
            <a:r>
              <a:rPr lang="en-US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ТМ применялась во многих областях исследований, таких как информационный поиск, компьютерная лингвистика и НЛП. Кроме того, он эффективно применяется для задач кластеризации, запросов и извлечения для таких источников данных, как текст, изображения, видео и генетика. Подходы TM по-прежнему имеют проблемы, связанные с методами, используемыми для решения реальных задач, таких как проблемы масштабируемости. и генетика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46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533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Разработка информационно-аналитической системы на основе технологии разведочного поиска в среде открытых данных </vt:lpstr>
      <vt:lpstr>Введение</vt:lpstr>
      <vt:lpstr>Разведочный поиск</vt:lpstr>
      <vt:lpstr>Основные понятия тематического моделирования </vt:lpstr>
      <vt:lpstr>Цель и задачи тематического моделирования  </vt:lpstr>
      <vt:lpstr>Методы тематического моделирования </vt:lpstr>
      <vt:lpstr> Подготовка практической части  </vt:lpstr>
      <vt:lpstr>Практика</vt:lpstr>
      <vt:lpstr>Заключение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информационно-аналитической системы на основе технологии разведочного поиска в среде открытых данных</dc:title>
  <dc:creator>Ильина Вероника Алексеевна</dc:creator>
  <cp:lastModifiedBy>Ильина Вероника Алексеевна</cp:lastModifiedBy>
  <cp:revision>11</cp:revision>
  <dcterms:created xsi:type="dcterms:W3CDTF">2022-03-23T06:25:51Z</dcterms:created>
  <dcterms:modified xsi:type="dcterms:W3CDTF">2022-03-30T06:59:22Z</dcterms:modified>
</cp:coreProperties>
</file>